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84" r:id="rId6"/>
    <p:sldId id="266" r:id="rId7"/>
    <p:sldId id="278" r:id="rId8"/>
    <p:sldId id="279" r:id="rId9"/>
    <p:sldId id="280" r:id="rId10"/>
    <p:sldId id="281" r:id="rId11"/>
    <p:sldId id="282" r:id="rId12"/>
    <p:sldId id="283" r:id="rId13"/>
    <p:sldId id="269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86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d.sies.u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sies.uz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d.sies.u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627" y="1052736"/>
            <a:ext cx="6912768" cy="1850341"/>
          </a:xfrm>
        </p:spPr>
        <p:txBody>
          <a:bodyPr>
            <a:noAutofit/>
          </a:bodyPr>
          <a:lstStyle/>
          <a:p>
            <a:pPr algn="ctr"/>
            <a:r>
              <a:rPr lang="uz-Cyrl-U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Самарқанд иқтисодиёт ва сервис институтида масофавий </a:t>
            </a:r>
            <a:r>
              <a:rPr lang="uz-Cyrl-UZ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таълим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amisi institut - Ð¡Ð°Ð¼Ð°ÑÐºÐ°Ð½Ð´, Ð¡Ð°Ð¼Ð°ÑÐºÐ°Ð½Ð´ÑÐºÐ°Ñ Ð¾Ð±Ð»Ð°ÑÑÑ, Ð£Ð·Ð±ÐµÐºÐ¸ÑÑÐ°Ð½, 85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7476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hlinkClick r:id="rId2"/>
              </a:rPr>
              <a:t>http://</a:t>
            </a:r>
            <a:r>
              <a:rPr lang="en-US" sz="3000" dirty="0" smtClean="0">
                <a:hlinkClick r:id="rId2"/>
              </a:rPr>
              <a:t>md.sies.uz</a:t>
            </a:r>
            <a:r>
              <a:rPr lang="en-US" sz="3000" dirty="0">
                <a:hlinkClick r:id="rId2"/>
              </a:rPr>
              <a:t>/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8924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z-Cyrl-UZ" sz="3000" dirty="0" smtClean="0">
                <a:solidFill>
                  <a:prstClr val="black"/>
                </a:solidFill>
                <a:latin typeface="Constantia"/>
              </a:rPr>
              <a:t>Самарқанд 2020</a:t>
            </a:r>
            <a:endParaRPr lang="ru-RU" sz="30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949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4968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48680"/>
            <a:ext cx="737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 smtClean="0"/>
              <a:t>Платформага логин </a:t>
            </a:r>
            <a:r>
              <a:rPr lang="uz-Cyrl-UZ" dirty="0"/>
              <a:t>ва пароллар </a:t>
            </a:r>
            <a:r>
              <a:rPr lang="uz-Cyrl-UZ" dirty="0" smtClean="0"/>
              <a:t>киритилгандан сўнг қуйидаги куринишда булади (5 - расм)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38229" y="6229109"/>
            <a:ext cx="2829915" cy="57606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5- </a:t>
            </a:r>
            <a:r>
              <a:rPr lang="uz-Cyrl-UZ" dirty="0" smtClean="0"/>
              <a:t>расм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67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94104" cy="487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 smtClean="0"/>
              <a:t>Талабага бириктирилган фанга кирганда ушбу куринишдаги машғулотлар ойнаси пайдо булади (6 </a:t>
            </a:r>
            <a:r>
              <a:rPr lang="uz-Cyrl-UZ" dirty="0"/>
              <a:t>- расм)</a:t>
            </a:r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8229" y="6229109"/>
            <a:ext cx="2829915" cy="57606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6- </a:t>
            </a:r>
            <a:r>
              <a:rPr lang="uz-Cyrl-UZ" dirty="0" smtClean="0"/>
              <a:t>расм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1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7537"/>
            <a:ext cx="7704856" cy="481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38229" y="6229109"/>
            <a:ext cx="2829915" cy="57606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7- </a:t>
            </a:r>
            <a:r>
              <a:rPr lang="uz-Cyrl-UZ" dirty="0" smtClean="0"/>
              <a:t>расм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dirty="0" smtClean="0"/>
              <a:t>Талаба фанга тдоир амалий машғулотлар, тестлар ва бошқаларни бажариши мумкин (7 - расм)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9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51520" y="404664"/>
            <a:ext cx="8784976" cy="872456"/>
          </a:xfrm>
          <a:prstGeom prst="downArrow">
            <a:avLst>
              <a:gd name="adj1" fmla="val 773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500" dirty="0" smtClean="0">
                <a:solidFill>
                  <a:schemeClr val="tx1"/>
                </a:solidFill>
              </a:rPr>
              <a:t>Электрон платформадаги фанлар  структураси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30548" y="1340768"/>
            <a:ext cx="7416824" cy="43204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 smtClean="0"/>
              <a:t>1-қисм</a:t>
            </a:r>
            <a:endParaRPr lang="ru-RU" b="1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810196" y="3929112"/>
            <a:ext cx="7416824" cy="35837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2-қисм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475656" y="1844824"/>
            <a:ext cx="6751364" cy="2016224"/>
          </a:xfrm>
          <a:prstGeom prst="wedgeRoundRectCallout">
            <a:avLst>
              <a:gd name="adj1" fmla="val -58455"/>
              <a:gd name="adj2" fmla="val -5536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Фан дастури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Ишчи дастур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Силлабус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Глоссарий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ОН саволлари (тест топшириқлари)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ЯН саволлари (тест топшириқлари)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Фан бўйича қўшимча адабиётлар рўйхати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00684" y="4433168"/>
            <a:ext cx="6751364" cy="1732136"/>
          </a:xfrm>
          <a:prstGeom prst="wedgeRoundRectCallout">
            <a:avLst>
              <a:gd name="adj1" fmla="val -58455"/>
              <a:gd name="adj2" fmla="val -5536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Маъруза матни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Амалий машғулот учун савол ва топшириқлар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Фан мавзулари кесимида презентациялар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Мавзуларни ўзлаштириш бўйича видео ва аудио материаллар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dirty="0" smtClean="0">
                <a:solidFill>
                  <a:schemeClr val="tx1"/>
                </a:solidFill>
              </a:rPr>
              <a:t>Фан мавзулар кесимида ўз-ўзини баҳолаш бўйича тест топшириқлари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15616" y="1196752"/>
            <a:ext cx="6696744" cy="403244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5000" b="1" dirty="0" smtClean="0"/>
              <a:t>Эътиборингиз учун рахамт!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34277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303901" y="336898"/>
            <a:ext cx="6552728" cy="864096"/>
          </a:xfrm>
          <a:prstGeom prst="downArrowCallout">
            <a:avLst>
              <a:gd name="adj1" fmla="val 25000"/>
              <a:gd name="adj2" fmla="val 352839"/>
              <a:gd name="adj3" fmla="val 25000"/>
              <a:gd name="adj4" fmla="val 64977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Самарқанд иқтисодиёт ва сервис институтида масофавий таълимнинг ташкил қилиниши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ÐÐ°ÑÑÐ¸Ð½ÐºÐ° ÑÑÑÐµÐ»ÐºÐ¸ Ð°Ð½Ð¸Ð¼Ð°ÑÐ¸Ñ â Tekos72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Ð°ÑÑÐ¸Ð½ÐºÐ° ÑÑÑÐµÐ»ÐºÐ¸ Ð°Ð½Ð¸Ð¼Ð°ÑÐ¸Ñ â Tekos72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ÐµÐ»Ð°ÐµÐ¼ Ð¼Ð¸Ð³Ð°ÑÑÑÑ ÑÑÑÐµÐ»ÐºÑ Ð´Ð»Ñ ÑÐ°Ð¹ÑÐ°. ÐÑÐµÐ½Ñ Ð¿ÑÐ¾ÑÑÐ°Ñ Ð°Ð½Ð¸Ð¼Ð°ÑÐ¸Ñ. |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ÐÐµÐ»Ð°ÐµÐ¼ Ð¼Ð¸Ð³Ð°ÑÑÑÑ ÑÑÑÐµÐ»ÐºÑ Ð´Ð»Ñ ÑÐ°Ð¹ÑÐ°. ÐÑÐµÐ½Ñ Ð¿ÑÐ¾ÑÑÐ°Ñ Ð°Ð½Ð¸Ð¼Ð°ÑÐ¸Ñ. |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2853" y="1628800"/>
            <a:ext cx="7254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 Республикаси Олий ва ўрта махсус таълим </a:t>
            </a:r>
            <a:r>
              <a:rPr lang="uz-Cyrl-U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вазирининг 2020 йил 27 мартдаги “Олий таълим муассасаларида масофавий таълимни жорий этиш тўғрисида”ги 233-сонли буйруғи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ижросини таъминлаш </a:t>
            </a:r>
            <a:r>
              <a:rPr lang="uz-Cyrl-U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ҳамда 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институтда масофавий таълимни жорий </a:t>
            </a:r>
            <a:r>
              <a:rPr lang="uz-Cyrl-U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этиш ва 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 асосда ўқитишни ташкил этиш учун институт ректорининг 2020 йил 30 </a:t>
            </a:r>
            <a:r>
              <a:rPr lang="uz-Cyrl-U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мартдаги </a:t>
            </a:r>
            <a:r>
              <a:rPr lang="uz-Cyrl-U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198-Ф-сонли буйруғи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асосида </a:t>
            </a:r>
            <a:r>
              <a:rPr lang="uz-Latn-UZ" sz="1600" dirty="0">
                <a:latin typeface="Times New Roman" pitchFamily="18" charset="0"/>
                <a:cs typeface="Times New Roman" pitchFamily="18" charset="0"/>
              </a:rPr>
              <a:t>белгиланган вазифаларни бажариш мақсадида</a:t>
            </a:r>
            <a:r>
              <a:rPr lang="uz-Cyrl-U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600" dirty="0">
                <a:latin typeface="Times New Roman" pitchFamily="18" charset="0"/>
                <a:cs typeface="Times New Roman" pitchFamily="18" charset="0"/>
              </a:rPr>
              <a:t>Самарқанд иқтисодиёт ва сервис институти</a:t>
            </a:r>
            <a:r>
              <a:rPr lang="uz-Latn-UZ" sz="1600" dirty="0">
                <a:latin typeface="Times New Roman" pitchFamily="18" charset="0"/>
                <a:cs typeface="Times New Roman" pitchFamily="18" charset="0"/>
              </a:rPr>
              <a:t>да таҳсил олаётган талабалар учун </a:t>
            </a:r>
            <a:r>
              <a:rPr lang="uz-Cyrl-UZ" sz="1600" dirty="0">
                <a:latin typeface="Times New Roman" pitchFamily="18" charset="0"/>
                <a:cs typeface="Times New Roman" pitchFamily="18" charset="0"/>
              </a:rPr>
              <a:t>ҳам </a:t>
            </a:r>
            <a:r>
              <a:rPr lang="uz-Latn-UZ" sz="1600" dirty="0">
                <a:latin typeface="Times New Roman" pitchFamily="18" charset="0"/>
                <a:cs typeface="Times New Roman" pitchFamily="18" charset="0"/>
              </a:rPr>
              <a:t>1 апрелдан бошлаб масофавий таълим йўлга қўйилди</a:t>
            </a:r>
            <a:r>
              <a:rPr lang="uz-Cyrl-UZ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z-Cyrl-U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z-Cyrl-U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z-Cyrl-U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Факультетларда 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 кесимида </a:t>
            </a:r>
            <a:r>
              <a:rPr lang="uz-Cyrl-U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Ишчи гуруҳлар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ташкил этилди. Ишчи гуруҳлар томонидан </a:t>
            </a:r>
            <a:r>
              <a:rPr lang="uz-Cyrl-U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ўқув йили баҳорги семестридаги фанлар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бўйича </a:t>
            </a:r>
            <a:r>
              <a:rPr lang="uz-Cyrl-U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ўқув ресурслари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ишлаб чиқилиб, институтнинг MOODLE электрон масофавий таълим платформасида (</a:t>
            </a:r>
            <a:r>
              <a:rPr lang="uz-Cyrl-U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https://moodle.sies.uz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яратилган </a:t>
            </a:r>
            <a:r>
              <a:rPr lang="uz-Cyrl-U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(курс) ларга</a:t>
            </a:r>
            <a:r>
              <a:rPr lang="uz-Cyrl-U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босқичма-босқич </a:t>
            </a:r>
            <a:r>
              <a:rPr lang="uz-Cyrl-U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жойлаштирилди. Хозирги вақтда, дарслар тўлиқ платформа асосида ўтилмоқда.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z-Cyrl-U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z-Cyrl-U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z-Cyrl-U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91703" y="836712"/>
            <a:ext cx="8599884" cy="56612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Платформада шу семестрда ўтиладиган </a:t>
            </a:r>
            <a:r>
              <a:rPr lang="uz-Cyrl-UZ" sz="23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фанлар сони 188 та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Рўйхатдан ўтган </a:t>
            </a:r>
            <a:r>
              <a:rPr lang="uz-Cyrl-UZ" sz="23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профессор-ўқитувчилар сони 185 нафар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ни ташкил этади; </a:t>
            </a:r>
          </a:p>
          <a:p>
            <a:pPr algn="just"/>
            <a:r>
              <a:rPr lang="uz-Cyrl-UZ" sz="23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Талабаларнинг умумий сони 4145 нафар 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бўлиб, улар рўйхатдан ўтказилиб, тизимга бириктирилди ҳамда уларга шахсий логин ва пароллар берилди;</a:t>
            </a:r>
          </a:p>
          <a:p>
            <a:pPr algn="just"/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Оралиқ ва якуний назоратларни ўтказиш графиги деканат томонидан тузилиб, тасдиқланган;</a:t>
            </a:r>
          </a:p>
          <a:p>
            <a:pPr algn="just"/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Барча фанлардан мустақил иш, лаборатория ишлари топшириқлари платформага киритилган, талабалар томонидан бажарилмоқда ва улар </a:t>
            </a:r>
            <a:r>
              <a:rPr lang="uz-Cyrl-UZ" sz="23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Таълим сифатини назорат қилиш бўлими, ўқув-услубият бўлими ҳамда деканатлар томонидан назорат қилиб борилмоқда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Курс ишларининг бажарилиши “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telegram”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, ижтимоий тармоғи, “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2300" dirty="0" smtClean="0">
                <a:latin typeface="Times New Roman" pitchFamily="18" charset="0"/>
                <a:cs typeface="Times New Roman" pitchFamily="18" charset="0"/>
              </a:rPr>
              <a:t>масофавий таълим тизими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“ZOOM”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 видео алоқа дастурлари орқали амалга оширилмоқда ва юборилган  курс ишлари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тизимининг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“Задание”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банди ор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uz-Cyrl-UZ" sz="2300" dirty="0" smtClean="0">
                <a:latin typeface="Times New Roman" pitchFamily="18" charset="0"/>
                <a:cs typeface="Times New Roman" pitchFamily="18" charset="0"/>
              </a:rPr>
              <a:t> талабаларга юборилиб, шу “Задание” банди орқали қабул қилиб олинмоқда.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масофавий </a:t>
            </a:r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таълим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технологияларидан  </a:t>
            </a:r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фойдаланган ҳолда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ўқитишнинг сифати ошириш мақсадида қуйидаги ишлар амалга оширилди: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3851920" y="1628800"/>
            <a:ext cx="4608512" cy="936104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SamISI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talabalar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Uyda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SamISI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professor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o’q’ituvchilar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827584" y="1556792"/>
            <a:ext cx="3096345" cy="1236910"/>
          </a:xfrm>
          <a:prstGeom prst="stripedRightArrow">
            <a:avLst>
              <a:gd name="adj1" fmla="val 67394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масофавий таълим учун ташкил этилган ижтимоий тармоқлар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102586" y="3068960"/>
            <a:ext cx="7056784" cy="2952328"/>
          </a:xfrm>
          <a:prstGeom prst="verticalScroll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профессор-ўқитувичлар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ҳамда 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талабаларни 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етарли даражада ўқув адабиётлари билан таълинлаш мақсадида АРМ базасидаги адабиётлардан фойдаланиш имконияти яратилган. Шунингдек, </a:t>
            </a:r>
            <a:r>
              <a:rPr lang="uz-Cyrl-U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“SamISI Axborot resurs markazi [Uyda qoling]”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телеграм боти ҳам фаолият кўрсатмоқда.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25892" r="1072" b="15477"/>
          <a:stretch/>
        </p:blipFill>
        <p:spPr bwMode="auto">
          <a:xfrm>
            <a:off x="167263" y="1484784"/>
            <a:ext cx="8953489" cy="428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63960"/>
            <a:ext cx="8352928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z-Latn-UZ" sz="3500" b="1" smtClean="0">
                <a:latin typeface="+mn-lt"/>
              </a:rPr>
              <a:t>Масофавий таълим тизими структураси</a:t>
            </a:r>
            <a:endParaRPr lang="ru-RU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1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51845"/>
            <a:ext cx="8784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платформасига киришнинг 2 хил усули мавжуд бўлиб:</a:t>
            </a:r>
          </a:p>
          <a:p>
            <a:pPr marL="342900" indent="-342900">
              <a:buAutoNum type="arabicPeriod"/>
            </a:pPr>
            <a:r>
              <a:rPr lang="uz-Cyrl-UZ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http://sies.uz</a:t>
            </a:r>
            <a:r>
              <a:rPr lang="uz-Cyrl-U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Институтнинг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расмий веб саҳифаси орқали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z-Cyrl-UZ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uz-Cyrl-UZ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md.sies.uz</a:t>
            </a:r>
            <a:r>
              <a:rPr lang="uz-Cyrl-U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ҳаволаси орқали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2" y="1628800"/>
            <a:ext cx="77526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>
            <a:off x="35496" y="1268760"/>
            <a:ext cx="1368152" cy="360040"/>
          </a:xfrm>
          <a:prstGeom prst="hexag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/>
              <a:t>1</a:t>
            </a:r>
            <a:r>
              <a:rPr lang="uz-Cyrl-UZ" dirty="0" smtClean="0"/>
              <a:t> </a:t>
            </a:r>
            <a:r>
              <a:rPr lang="uz-Cyrl-UZ" dirty="0" smtClean="0"/>
              <a:t>– усул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491880" y="170080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836" y="6237312"/>
            <a:ext cx="2952328" cy="57606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1- </a:t>
            </a:r>
            <a:r>
              <a:rPr lang="uz-Cyrl-UZ" dirty="0" smtClean="0"/>
              <a:t>расм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149242" y="132756"/>
            <a:ext cx="1368152" cy="360040"/>
          </a:xfrm>
          <a:prstGeom prst="hexag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2 – усул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3318" y="1196752"/>
            <a:ext cx="7987154" cy="1440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980728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5696" y="4046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Институт </a:t>
            </a:r>
            <a:r>
              <a:rPr lang="ru-RU" dirty="0" err="1" smtClean="0"/>
              <a:t>Платформаси</a:t>
            </a:r>
            <a:r>
              <a:rPr lang="ru-RU" dirty="0" smtClean="0"/>
              <a:t> </a:t>
            </a:r>
            <a:r>
              <a:rPr lang="ru-RU" dirty="0" err="1" smtClean="0"/>
              <a:t>таш</a:t>
            </a:r>
            <a:r>
              <a:rPr lang="uz-Cyrl-UZ" dirty="0" smtClean="0"/>
              <a:t>қи куриниши қуйидагича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6093296"/>
            <a:ext cx="2952328" cy="57606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2- </a:t>
            </a:r>
            <a:r>
              <a:rPr lang="uz-Cyrl-UZ" dirty="0" smtClean="0"/>
              <a:t>расм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 bwMode="auto">
          <a:xfrm>
            <a:off x="483912" y="918767"/>
            <a:ext cx="8120536" cy="48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632848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Cyrl-UZ" sz="1800" dirty="0" smtClean="0"/>
              <a:t>Платформага ҳар бир талаба ўзи учун берилган логин ва паролни териш орқали киради</a:t>
            </a:r>
            <a:r>
              <a:rPr lang="uz-Cyrl-UZ" sz="1800" dirty="0" smtClean="0"/>
              <a:t>.</a:t>
            </a:r>
            <a:r>
              <a:rPr lang="en-US" sz="1800" dirty="0" smtClean="0"/>
              <a:t> </a:t>
            </a:r>
            <a:r>
              <a:rPr lang="uz-Cyrl-UZ" sz="1800" dirty="0" smtClean="0"/>
              <a:t>(3 расм)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6249392"/>
            <a:ext cx="2952328" cy="57606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3- расм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 bwMode="auto">
          <a:xfrm>
            <a:off x="483912" y="1178749"/>
            <a:ext cx="8120536" cy="48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796136" y="2348880"/>
            <a:ext cx="1080120" cy="7920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33872"/>
            <a:ext cx="409384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uz-Cyrl-UZ" dirty="0" smtClean="0"/>
              <a:t>Логин ва пароллар қуйидагича киритилади.</a:t>
            </a:r>
          </a:p>
          <a:p>
            <a:pPr marL="0" indent="0" algn="just">
              <a:buNone/>
            </a:pPr>
            <a:r>
              <a:rPr lang="uz-Cyrl-UZ" dirty="0"/>
              <a:t>Логин ва </a:t>
            </a:r>
            <a:r>
              <a:rPr lang="uz-Cyrl-UZ" dirty="0" smtClean="0"/>
              <a:t>пароллар киритилгандан сўнг ВХОД (кириш) тугмачаси босилади.</a:t>
            </a:r>
          </a:p>
          <a:p>
            <a:pPr marL="0" indent="0" algn="just">
              <a:buNone/>
            </a:pPr>
            <a:r>
              <a:rPr lang="uz-Cyrl-UZ" dirty="0" smtClean="0"/>
              <a:t>(4 - расм)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013176"/>
            <a:ext cx="2952328" cy="576064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4- расм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2800"/>
          <a:stretch/>
        </p:blipFill>
        <p:spPr bwMode="auto">
          <a:xfrm>
            <a:off x="395536" y="1003945"/>
            <a:ext cx="3286125" cy="37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301</TotalTime>
  <Words>541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Самарқанд иқтисодиёт ва сервис институтида масофавий таълим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66</cp:revision>
  <dcterms:created xsi:type="dcterms:W3CDTF">2020-06-01T05:28:50Z</dcterms:created>
  <dcterms:modified xsi:type="dcterms:W3CDTF">2020-10-07T07:13:18Z</dcterms:modified>
</cp:coreProperties>
</file>